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2" r:id="rId2"/>
    <p:sldId id="278" r:id="rId3"/>
    <p:sldId id="261" r:id="rId4"/>
    <p:sldId id="279" r:id="rId5"/>
    <p:sldId id="282" r:id="rId6"/>
    <p:sldId id="281" r:id="rId7"/>
    <p:sldId id="287" r:id="rId8"/>
    <p:sldId id="263" r:id="rId9"/>
    <p:sldId id="283" r:id="rId10"/>
    <p:sldId id="285" r:id="rId11"/>
    <p:sldId id="284" r:id="rId12"/>
    <p:sldId id="288" r:id="rId13"/>
    <p:sldId id="289" r:id="rId14"/>
    <p:sldId id="290" r:id="rId15"/>
    <p:sldId id="291" r:id="rId16"/>
    <p:sldId id="293" r:id="rId17"/>
    <p:sldId id="264" r:id="rId18"/>
    <p:sldId id="265" r:id="rId19"/>
    <p:sldId id="266" r:id="rId20"/>
    <p:sldId id="267" r:id="rId21"/>
    <p:sldId id="270" r:id="rId22"/>
    <p:sldId id="271" r:id="rId23"/>
    <p:sldId id="272" r:id="rId24"/>
    <p:sldId id="273" r:id="rId25"/>
    <p:sldId id="274" r:id="rId26"/>
    <p:sldId id="277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9"/>
  </p:normalViewPr>
  <p:slideViewPr>
    <p:cSldViewPr>
      <p:cViewPr varScale="1">
        <p:scale>
          <a:sx n="82" d="100"/>
          <a:sy n="82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70507-1215-EF4C-9440-1AC53629C7D9}" type="doc">
      <dgm:prSet loTypeId="urn:microsoft.com/office/officeart/2005/8/layout/vList3" loCatId="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4174B482-D549-C74C-AF7F-8F6652B380A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1</a:t>
          </a:r>
        </a:p>
      </dgm:t>
    </dgm:pt>
    <dgm:pt modelId="{03A011CA-8360-324E-8301-B02B5807694E}" type="parTrans" cxnId="{1D3BB2C1-7B95-0B43-A93C-EFE3A9AEBFF6}">
      <dgm:prSet/>
      <dgm:spPr/>
      <dgm:t>
        <a:bodyPr/>
        <a:lstStyle/>
        <a:p>
          <a:endParaRPr lang="en-US"/>
        </a:p>
      </dgm:t>
    </dgm:pt>
    <dgm:pt modelId="{602C52DE-D57B-8F47-BC7D-8426181D8220}" type="sibTrans" cxnId="{1D3BB2C1-7B95-0B43-A93C-EFE3A9AEBFF6}">
      <dgm:prSet/>
      <dgm:spPr/>
      <dgm:t>
        <a:bodyPr/>
        <a:lstStyle/>
        <a:p>
          <a:endParaRPr lang="en-US"/>
        </a:p>
      </dgm:t>
    </dgm:pt>
    <dgm:pt modelId="{6B253C25-B28B-6241-A54C-B6FA3EE1A7F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2</a:t>
          </a:r>
        </a:p>
      </dgm:t>
    </dgm:pt>
    <dgm:pt modelId="{543C4744-3969-D94B-926B-6B2B21908006}" type="parTrans" cxnId="{579A014E-2851-C043-9A47-0B9BCE40FACB}">
      <dgm:prSet/>
      <dgm:spPr/>
      <dgm:t>
        <a:bodyPr/>
        <a:lstStyle/>
        <a:p>
          <a:endParaRPr lang="en-US"/>
        </a:p>
      </dgm:t>
    </dgm:pt>
    <dgm:pt modelId="{56B1ADE6-BB4E-6843-AFD4-BA8120901227}" type="sibTrans" cxnId="{579A014E-2851-C043-9A47-0B9BCE40FACB}">
      <dgm:prSet/>
      <dgm:spPr/>
      <dgm:t>
        <a:bodyPr/>
        <a:lstStyle/>
        <a:p>
          <a:endParaRPr lang="en-US"/>
        </a:p>
      </dgm:t>
    </dgm:pt>
    <dgm:pt modelId="{0CAA3FBA-21D2-2D4F-8F3E-85B613FD3B2B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A4129EA-059E-584D-8BB6-AA8CB564293A}" type="parTrans" cxnId="{67A87C37-EDA3-8D48-A2FB-1C793F63C385}">
      <dgm:prSet/>
      <dgm:spPr/>
      <dgm:t>
        <a:bodyPr/>
        <a:lstStyle/>
        <a:p>
          <a:endParaRPr lang="en-US"/>
        </a:p>
      </dgm:t>
    </dgm:pt>
    <dgm:pt modelId="{916CB386-E994-5B4E-B8AA-4BCF40C27023}" type="sibTrans" cxnId="{67A87C37-EDA3-8D48-A2FB-1C793F63C385}">
      <dgm:prSet/>
      <dgm:spPr/>
      <dgm:t>
        <a:bodyPr/>
        <a:lstStyle/>
        <a:p>
          <a:endParaRPr lang="en-US"/>
        </a:p>
      </dgm:t>
    </dgm:pt>
    <dgm:pt modelId="{062A8D1F-3021-204B-9DF3-B3AA7860333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2A8EBC2-3285-8840-9754-6A613F4C1A5C}" type="parTrans" cxnId="{432CEEDF-7B55-AC4F-8AEE-0EDDBC64E540}">
      <dgm:prSet/>
      <dgm:spPr/>
      <dgm:t>
        <a:bodyPr/>
        <a:lstStyle/>
        <a:p>
          <a:endParaRPr lang="en-US"/>
        </a:p>
      </dgm:t>
    </dgm:pt>
    <dgm:pt modelId="{381CCF32-CF93-5044-8C1B-AECD8B45884F}" type="sibTrans" cxnId="{432CEEDF-7B55-AC4F-8AEE-0EDDBC64E540}">
      <dgm:prSet/>
      <dgm:spPr/>
      <dgm:t>
        <a:bodyPr/>
        <a:lstStyle/>
        <a:p>
          <a:endParaRPr lang="en-US"/>
        </a:p>
      </dgm:t>
    </dgm:pt>
    <dgm:pt modelId="{A136EB0B-CFB0-B743-BE0F-3DC1E61F4293}" type="pres">
      <dgm:prSet presAssocID="{29070507-1215-EF4C-9440-1AC53629C7D9}" presName="linearFlow" presStyleCnt="0">
        <dgm:presLayoutVars>
          <dgm:dir/>
          <dgm:resizeHandles val="exact"/>
        </dgm:presLayoutVars>
      </dgm:prSet>
      <dgm:spPr/>
    </dgm:pt>
    <dgm:pt modelId="{EEA15054-29D1-894D-A1CE-31BBDC6533D7}" type="pres">
      <dgm:prSet presAssocID="{4174B482-D549-C74C-AF7F-8F6652B380A5}" presName="composite" presStyleCnt="0"/>
      <dgm:spPr/>
    </dgm:pt>
    <dgm:pt modelId="{86904AA6-D839-8242-A56B-C35ABB0565B9}" type="pres">
      <dgm:prSet presAssocID="{4174B482-D549-C74C-AF7F-8F6652B380A5}" presName="imgShp" presStyleLbl="fgImgPlace1" presStyleIdx="0" presStyleCnt="4"/>
      <dgm:spPr>
        <a:solidFill>
          <a:schemeClr val="bg1">
            <a:lumMod val="85000"/>
          </a:schemeClr>
        </a:solidFill>
      </dgm:spPr>
    </dgm:pt>
    <dgm:pt modelId="{943CEDEF-6B06-7049-A817-71C26258C0F0}" type="pres">
      <dgm:prSet presAssocID="{4174B482-D549-C74C-AF7F-8F6652B380A5}" presName="txShp" presStyleLbl="node1" presStyleIdx="0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A8401594-371B-B34F-B347-2456CAC85B3E}" type="pres">
      <dgm:prSet presAssocID="{602C52DE-D57B-8F47-BC7D-8426181D8220}" presName="spacing" presStyleCnt="0"/>
      <dgm:spPr/>
    </dgm:pt>
    <dgm:pt modelId="{36BA966A-A03A-5C42-89C8-B874D772DC68}" type="pres">
      <dgm:prSet presAssocID="{6B253C25-B28B-6241-A54C-B6FA3EE1A7FC}" presName="composite" presStyleCnt="0"/>
      <dgm:spPr/>
    </dgm:pt>
    <dgm:pt modelId="{9B2A3315-C74E-554F-A261-8D91CCE8C820}" type="pres">
      <dgm:prSet presAssocID="{6B253C25-B28B-6241-A54C-B6FA3EE1A7FC}" presName="imgShp" presStyleLbl="fgImgPlace1" presStyleIdx="1" presStyleCnt="4" custLinFactNeighborY="-4770"/>
      <dgm:spPr>
        <a:solidFill>
          <a:schemeClr val="bg1">
            <a:lumMod val="85000"/>
          </a:schemeClr>
        </a:solidFill>
      </dgm:spPr>
    </dgm:pt>
    <dgm:pt modelId="{51BBA280-7E4E-E84A-94EE-AAC4E2DBF6C4}" type="pres">
      <dgm:prSet presAssocID="{6B253C25-B28B-6241-A54C-B6FA3EE1A7FC}" presName="txShp" presStyleLbl="node1" presStyleIdx="1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51F231C0-5219-9D4D-B0C6-23D598224B97}" type="pres">
      <dgm:prSet presAssocID="{56B1ADE6-BB4E-6843-AFD4-BA8120901227}" presName="spacing" presStyleCnt="0"/>
      <dgm:spPr/>
    </dgm:pt>
    <dgm:pt modelId="{EE5DE2E5-7B33-0E4E-A648-4BEDF4DD4AA4}" type="pres">
      <dgm:prSet presAssocID="{0CAA3FBA-21D2-2D4F-8F3E-85B613FD3B2B}" presName="composite" presStyleCnt="0"/>
      <dgm:spPr/>
    </dgm:pt>
    <dgm:pt modelId="{D85261D2-3C0B-274B-806F-C4917386A75E}" type="pres">
      <dgm:prSet presAssocID="{0CAA3FBA-21D2-2D4F-8F3E-85B613FD3B2B}" presName="imgShp" presStyleLbl="fgImgPlace1" presStyleIdx="2" presStyleCnt="4"/>
      <dgm:spPr>
        <a:solidFill>
          <a:schemeClr val="bg1">
            <a:lumMod val="85000"/>
          </a:schemeClr>
        </a:solidFill>
      </dgm:spPr>
    </dgm:pt>
    <dgm:pt modelId="{EC7B37AA-4A45-8A43-8E0E-61F86504347E}" type="pres">
      <dgm:prSet presAssocID="{0CAA3FBA-21D2-2D4F-8F3E-85B613FD3B2B}" presName="txShp" presStyleLbl="node1" presStyleIdx="2" presStyleCnt="4" custLinFactNeighborX="15122" custLinFactNeighborY="-2385">
        <dgm:presLayoutVars>
          <dgm:bulletEnabled val="1"/>
        </dgm:presLayoutVars>
      </dgm:prSet>
      <dgm:spPr>
        <a:prstGeom prst="roundRect">
          <a:avLst/>
        </a:prstGeom>
      </dgm:spPr>
    </dgm:pt>
    <dgm:pt modelId="{330D232F-029B-2B45-A6B1-44C1860E1972}" type="pres">
      <dgm:prSet presAssocID="{916CB386-E994-5B4E-B8AA-4BCF40C27023}" presName="spacing" presStyleCnt="0"/>
      <dgm:spPr/>
    </dgm:pt>
    <dgm:pt modelId="{24831D61-3B61-914C-B7CC-7D8D8ED9642D}" type="pres">
      <dgm:prSet presAssocID="{062A8D1F-3021-204B-9DF3-B3AA7860333A}" presName="composite" presStyleCnt="0"/>
      <dgm:spPr/>
    </dgm:pt>
    <dgm:pt modelId="{F248274C-D86B-E049-ABB5-132DE6901FD4}" type="pres">
      <dgm:prSet presAssocID="{062A8D1F-3021-204B-9DF3-B3AA7860333A}" presName="imgShp" presStyleLbl="fgImgPlace1" presStyleIdx="3" presStyleCnt="4"/>
      <dgm:spPr>
        <a:solidFill>
          <a:schemeClr val="bg1">
            <a:lumMod val="85000"/>
          </a:schemeClr>
        </a:solidFill>
      </dgm:spPr>
    </dgm:pt>
    <dgm:pt modelId="{10DEB2AC-E8F8-7741-9A0C-EE06DCC7E021}" type="pres">
      <dgm:prSet presAssocID="{062A8D1F-3021-204B-9DF3-B3AA7860333A}" presName="txShp" presStyleLbl="node1" presStyleIdx="3" presStyleCnt="4" custLinFactNeighborX="15121" custLinFactNeighborY="26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0972A80D-2B23-6E45-BD60-D5FB43174D9C}" type="presOf" srcId="{062A8D1F-3021-204B-9DF3-B3AA7860333A}" destId="{10DEB2AC-E8F8-7741-9A0C-EE06DCC7E021}" srcOrd="0" destOrd="0" presId="urn:microsoft.com/office/officeart/2005/8/layout/vList3"/>
    <dgm:cxn modelId="{64204429-6289-3D4B-A4DE-5537FEDDEFC5}" type="presOf" srcId="{6B253C25-B28B-6241-A54C-B6FA3EE1A7FC}" destId="{51BBA280-7E4E-E84A-94EE-AAC4E2DBF6C4}" srcOrd="0" destOrd="0" presId="urn:microsoft.com/office/officeart/2005/8/layout/vList3"/>
    <dgm:cxn modelId="{F0ED9C31-9CA3-DC4B-B4FB-D10568B1BF01}" type="presOf" srcId="{29070507-1215-EF4C-9440-1AC53629C7D9}" destId="{A136EB0B-CFB0-B743-BE0F-3DC1E61F4293}" srcOrd="0" destOrd="0" presId="urn:microsoft.com/office/officeart/2005/8/layout/vList3"/>
    <dgm:cxn modelId="{67A87C37-EDA3-8D48-A2FB-1C793F63C385}" srcId="{29070507-1215-EF4C-9440-1AC53629C7D9}" destId="{0CAA3FBA-21D2-2D4F-8F3E-85B613FD3B2B}" srcOrd="2" destOrd="0" parTransId="{FA4129EA-059E-584D-8BB6-AA8CB564293A}" sibTransId="{916CB386-E994-5B4E-B8AA-4BCF40C27023}"/>
    <dgm:cxn modelId="{579A014E-2851-C043-9A47-0B9BCE40FACB}" srcId="{29070507-1215-EF4C-9440-1AC53629C7D9}" destId="{6B253C25-B28B-6241-A54C-B6FA3EE1A7FC}" srcOrd="1" destOrd="0" parTransId="{543C4744-3969-D94B-926B-6B2B21908006}" sibTransId="{56B1ADE6-BB4E-6843-AFD4-BA8120901227}"/>
    <dgm:cxn modelId="{5FAB8C6F-B1C1-0448-90F4-3E9C863133B6}" type="presOf" srcId="{0CAA3FBA-21D2-2D4F-8F3E-85B613FD3B2B}" destId="{EC7B37AA-4A45-8A43-8E0E-61F86504347E}" srcOrd="0" destOrd="0" presId="urn:microsoft.com/office/officeart/2005/8/layout/vList3"/>
    <dgm:cxn modelId="{10EEC696-B9A2-304F-8D86-0B390B8C2397}" type="presOf" srcId="{4174B482-D549-C74C-AF7F-8F6652B380A5}" destId="{943CEDEF-6B06-7049-A817-71C26258C0F0}" srcOrd="0" destOrd="0" presId="urn:microsoft.com/office/officeart/2005/8/layout/vList3"/>
    <dgm:cxn modelId="{1D3BB2C1-7B95-0B43-A93C-EFE3A9AEBFF6}" srcId="{29070507-1215-EF4C-9440-1AC53629C7D9}" destId="{4174B482-D549-C74C-AF7F-8F6652B380A5}" srcOrd="0" destOrd="0" parTransId="{03A011CA-8360-324E-8301-B02B5807694E}" sibTransId="{602C52DE-D57B-8F47-BC7D-8426181D8220}"/>
    <dgm:cxn modelId="{432CEEDF-7B55-AC4F-8AEE-0EDDBC64E540}" srcId="{29070507-1215-EF4C-9440-1AC53629C7D9}" destId="{062A8D1F-3021-204B-9DF3-B3AA7860333A}" srcOrd="3" destOrd="0" parTransId="{02A8EBC2-3285-8840-9754-6A613F4C1A5C}" sibTransId="{381CCF32-CF93-5044-8C1B-AECD8B45884F}"/>
    <dgm:cxn modelId="{FEC11954-FB8C-F846-BF37-EECEDF9231E6}" type="presParOf" srcId="{A136EB0B-CFB0-B743-BE0F-3DC1E61F4293}" destId="{EEA15054-29D1-894D-A1CE-31BBDC6533D7}" srcOrd="0" destOrd="0" presId="urn:microsoft.com/office/officeart/2005/8/layout/vList3"/>
    <dgm:cxn modelId="{159763DC-991B-AD41-AF83-398E2B2FBF39}" type="presParOf" srcId="{EEA15054-29D1-894D-A1CE-31BBDC6533D7}" destId="{86904AA6-D839-8242-A56B-C35ABB0565B9}" srcOrd="0" destOrd="0" presId="urn:microsoft.com/office/officeart/2005/8/layout/vList3"/>
    <dgm:cxn modelId="{3B7A9E29-DE61-9749-AADF-B734FEA9151C}" type="presParOf" srcId="{EEA15054-29D1-894D-A1CE-31BBDC6533D7}" destId="{943CEDEF-6B06-7049-A817-71C26258C0F0}" srcOrd="1" destOrd="0" presId="urn:microsoft.com/office/officeart/2005/8/layout/vList3"/>
    <dgm:cxn modelId="{4FB0F3DD-3945-114C-B8A5-0BFB9297279A}" type="presParOf" srcId="{A136EB0B-CFB0-B743-BE0F-3DC1E61F4293}" destId="{A8401594-371B-B34F-B347-2456CAC85B3E}" srcOrd="1" destOrd="0" presId="urn:microsoft.com/office/officeart/2005/8/layout/vList3"/>
    <dgm:cxn modelId="{1E0FD5CB-8CE2-874A-8E44-52B1E809988F}" type="presParOf" srcId="{A136EB0B-CFB0-B743-BE0F-3DC1E61F4293}" destId="{36BA966A-A03A-5C42-89C8-B874D772DC68}" srcOrd="2" destOrd="0" presId="urn:microsoft.com/office/officeart/2005/8/layout/vList3"/>
    <dgm:cxn modelId="{D8C7A335-96E4-AD48-A895-DC2DB71D4DD1}" type="presParOf" srcId="{36BA966A-A03A-5C42-89C8-B874D772DC68}" destId="{9B2A3315-C74E-554F-A261-8D91CCE8C820}" srcOrd="0" destOrd="0" presId="urn:microsoft.com/office/officeart/2005/8/layout/vList3"/>
    <dgm:cxn modelId="{54B0D239-F254-B644-8A10-9291E40CC42C}" type="presParOf" srcId="{36BA966A-A03A-5C42-89C8-B874D772DC68}" destId="{51BBA280-7E4E-E84A-94EE-AAC4E2DBF6C4}" srcOrd="1" destOrd="0" presId="urn:microsoft.com/office/officeart/2005/8/layout/vList3"/>
    <dgm:cxn modelId="{13E1CB04-2E05-8947-AAA1-A351D7649916}" type="presParOf" srcId="{A136EB0B-CFB0-B743-BE0F-3DC1E61F4293}" destId="{51F231C0-5219-9D4D-B0C6-23D598224B97}" srcOrd="3" destOrd="0" presId="urn:microsoft.com/office/officeart/2005/8/layout/vList3"/>
    <dgm:cxn modelId="{DA43735A-BA4E-3C42-A62D-4015448C8589}" type="presParOf" srcId="{A136EB0B-CFB0-B743-BE0F-3DC1E61F4293}" destId="{EE5DE2E5-7B33-0E4E-A648-4BEDF4DD4AA4}" srcOrd="4" destOrd="0" presId="urn:microsoft.com/office/officeart/2005/8/layout/vList3"/>
    <dgm:cxn modelId="{C9334476-279E-6D40-A987-6733DA38DDE6}" type="presParOf" srcId="{EE5DE2E5-7B33-0E4E-A648-4BEDF4DD4AA4}" destId="{D85261D2-3C0B-274B-806F-C4917386A75E}" srcOrd="0" destOrd="0" presId="urn:microsoft.com/office/officeart/2005/8/layout/vList3"/>
    <dgm:cxn modelId="{F3A6F3B6-3678-B847-BD0C-2471EF677613}" type="presParOf" srcId="{EE5DE2E5-7B33-0E4E-A648-4BEDF4DD4AA4}" destId="{EC7B37AA-4A45-8A43-8E0E-61F86504347E}" srcOrd="1" destOrd="0" presId="urn:microsoft.com/office/officeart/2005/8/layout/vList3"/>
    <dgm:cxn modelId="{8A9643F5-EE9D-5D46-BDA7-A015CE36A979}" type="presParOf" srcId="{A136EB0B-CFB0-B743-BE0F-3DC1E61F4293}" destId="{330D232F-029B-2B45-A6B1-44C1860E1972}" srcOrd="5" destOrd="0" presId="urn:microsoft.com/office/officeart/2005/8/layout/vList3"/>
    <dgm:cxn modelId="{DEFB0838-55C7-5B42-8447-A2BA7FE93F03}" type="presParOf" srcId="{A136EB0B-CFB0-B743-BE0F-3DC1E61F4293}" destId="{24831D61-3B61-914C-B7CC-7D8D8ED9642D}" srcOrd="6" destOrd="0" presId="urn:microsoft.com/office/officeart/2005/8/layout/vList3"/>
    <dgm:cxn modelId="{0B013EBF-9C15-8544-ADCD-1618A90DD098}" type="presParOf" srcId="{24831D61-3B61-914C-B7CC-7D8D8ED9642D}" destId="{F248274C-D86B-E049-ABB5-132DE6901FD4}" srcOrd="0" destOrd="0" presId="urn:microsoft.com/office/officeart/2005/8/layout/vList3"/>
    <dgm:cxn modelId="{A9EA1A26-1AD3-DE43-A068-095AA6D318D8}" type="presParOf" srcId="{24831D61-3B61-914C-B7CC-7D8D8ED9642D}" destId="{10DEB2AC-E8F8-7741-9A0C-EE06DCC7E0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EDEF-6B06-7049-A817-71C26258C0F0}">
      <dsp:nvSpPr>
        <dsp:cNvPr id="0" name=""/>
        <dsp:cNvSpPr/>
      </dsp:nvSpPr>
      <dsp:spPr>
        <a:xfrm rot="10800000">
          <a:off x="1202508" y="11035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1</a:t>
          </a:r>
        </a:p>
      </dsp:txBody>
      <dsp:txXfrm rot="10800000">
        <a:off x="1229145" y="37672"/>
        <a:ext cx="2612967" cy="492378"/>
      </dsp:txXfrm>
    </dsp:sp>
    <dsp:sp modelId="{86904AA6-D839-8242-A56B-C35ABB0565B9}">
      <dsp:nvSpPr>
        <dsp:cNvPr id="0" name=""/>
        <dsp:cNvSpPr/>
      </dsp:nvSpPr>
      <dsp:spPr>
        <a:xfrm>
          <a:off x="535158" y="1481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BA280-7E4E-E84A-94EE-AAC4E2DBF6C4}">
      <dsp:nvSpPr>
        <dsp:cNvPr id="0" name=""/>
        <dsp:cNvSpPr/>
      </dsp:nvSpPr>
      <dsp:spPr>
        <a:xfrm rot="10800000">
          <a:off x="1202508" y="719569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2</a:t>
          </a:r>
        </a:p>
      </dsp:txBody>
      <dsp:txXfrm rot="10800000">
        <a:off x="1229145" y="746206"/>
        <a:ext cx="2612967" cy="492378"/>
      </dsp:txXfrm>
    </dsp:sp>
    <dsp:sp modelId="{9B2A3315-C74E-554F-A261-8D91CCE8C820}">
      <dsp:nvSpPr>
        <dsp:cNvPr id="0" name=""/>
        <dsp:cNvSpPr/>
      </dsp:nvSpPr>
      <dsp:spPr>
        <a:xfrm>
          <a:off x="535158" y="683987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7B37AA-4A45-8A43-8E0E-61F86504347E}">
      <dsp:nvSpPr>
        <dsp:cNvPr id="0" name=""/>
        <dsp:cNvSpPr/>
      </dsp:nvSpPr>
      <dsp:spPr>
        <a:xfrm rot="10800000">
          <a:off x="1211174" y="1405534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811" y="1432171"/>
        <a:ext cx="2612967" cy="492378"/>
      </dsp:txXfrm>
    </dsp:sp>
    <dsp:sp modelId="{D85261D2-3C0B-274B-806F-C4917386A75E}">
      <dsp:nvSpPr>
        <dsp:cNvPr id="0" name=""/>
        <dsp:cNvSpPr/>
      </dsp:nvSpPr>
      <dsp:spPr>
        <a:xfrm>
          <a:off x="535158" y="1418548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DEB2AC-E8F8-7741-9A0C-EE06DCC7E021}">
      <dsp:nvSpPr>
        <dsp:cNvPr id="0" name=""/>
        <dsp:cNvSpPr/>
      </dsp:nvSpPr>
      <dsp:spPr>
        <a:xfrm rot="10800000">
          <a:off x="1211147" y="2128506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784" y="2155143"/>
        <a:ext cx="2612967" cy="492378"/>
      </dsp:txXfrm>
    </dsp:sp>
    <dsp:sp modelId="{F248274C-D86B-E049-ABB5-132DE6901FD4}">
      <dsp:nvSpPr>
        <dsp:cNvPr id="0" name=""/>
        <dsp:cNvSpPr/>
      </dsp:nvSpPr>
      <dsp:spPr>
        <a:xfrm>
          <a:off x="535158" y="2127082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50188-D15F-441D-9EDC-88902166D25F}" type="datetimeFigureOut">
              <a:rPr lang="en-GB" smtClean="0"/>
              <a:t>27/08/2017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91C1E-61F4-4A79-83AD-D5F432189E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14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58008"/>
            <a:ext cx="6400800" cy="1008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9" name="Content Placeholder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315"/>
            <a:ext cx="810154" cy="1218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916"/>
            <a:ext cx="1219200" cy="12202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86136" y="4010421"/>
            <a:ext cx="5619328" cy="64767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 1, Presenter Name 2</a:t>
            </a:r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0" y="-17253"/>
            <a:ext cx="9144000" cy="687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0"/>
          <a:stretch/>
        </p:blipFill>
        <p:spPr>
          <a:xfrm>
            <a:off x="-63153" y="1052736"/>
            <a:ext cx="9240957" cy="5785752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232025" y="5229225"/>
            <a:ext cx="467995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DD Month YYYY</a:t>
            </a:r>
            <a:endParaRPr lang="en-GB"/>
          </a:p>
        </p:txBody>
      </p:sp>
      <p:sp>
        <p:nvSpPr>
          <p:cNvPr id="18" name="Teardrop 17"/>
          <p:cNvSpPr/>
          <p:nvPr userDrawn="1"/>
        </p:nvSpPr>
        <p:spPr>
          <a:xfrm rot="8114620">
            <a:off x="8079967" y="419019"/>
            <a:ext cx="1097074" cy="1075175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64" y="259999"/>
            <a:ext cx="823632" cy="1199482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5613166" y="970709"/>
            <a:ext cx="2343210" cy="5419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6939"/>
            <a:ext cx="2487226" cy="1287540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259632" y="260648"/>
            <a:ext cx="1707150" cy="1710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20" y="260648"/>
            <a:ext cx="1679104" cy="167910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6512" y="692696"/>
            <a:ext cx="1140342" cy="1229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7" y="116632"/>
            <a:ext cx="1278688" cy="173933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48676" y="6384264"/>
            <a:ext cx="6156176" cy="595212"/>
          </a:xfrm>
        </p:spPr>
        <p:txBody>
          <a:bodyPr wrap="square" anchor="t" anchorCtr="1">
            <a:no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1" smtClean="0">
                <a:solidFill>
                  <a:schemeClr val="bg1"/>
                </a:solidFill>
                <a:effectLst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222222"/>
                </a:solidFill>
                <a:effectLst/>
                <a:latin typeface="arial" charset="0"/>
              </a:rPr>
              <a:t>The EIRSAT-1 project is carried out with the support of the Education Office of the European Space Agency, under the educational Fly your Satellite!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charset="0"/>
              </a:rPr>
              <a:t>Programme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7" name="Oval 6"/>
          <p:cNvSpPr/>
          <p:nvPr userDrawn="1"/>
        </p:nvSpPr>
        <p:spPr>
          <a:xfrm>
            <a:off x="6197462" y="2434483"/>
            <a:ext cx="968703" cy="977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9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5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7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33372" r="-366" b="-10818"/>
          <a:stretch/>
        </p:blipFill>
        <p:spPr>
          <a:xfrm>
            <a:off x="-13449" y="1484784"/>
            <a:ext cx="9240957" cy="5353704"/>
          </a:xfrm>
          <a:prstGeom prst="rect">
            <a:avLst/>
          </a:prstGeom>
        </p:spPr>
      </p:pic>
      <p:sp>
        <p:nvSpPr>
          <p:cNvPr id="6" name="Snip Single Corner Rectangle 5"/>
          <p:cNvSpPr/>
          <p:nvPr userDrawn="1"/>
        </p:nvSpPr>
        <p:spPr>
          <a:xfrm>
            <a:off x="-1" y="1484784"/>
            <a:ext cx="7382435" cy="456639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497713">
                <a:moveTo>
                  <a:pt x="0" y="12190"/>
                </a:moveTo>
                <a:lnTo>
                  <a:pt x="5520174" y="0"/>
                </a:lnTo>
                <a:lnTo>
                  <a:pt x="10932225" y="5497713"/>
                </a:lnTo>
                <a:lnTo>
                  <a:pt x="10864992" y="5456992"/>
                </a:lnTo>
                <a:lnTo>
                  <a:pt x="0" y="5444802"/>
                </a:lnTo>
                <a:lnTo>
                  <a:pt x="0" y="12190"/>
                </a:lnTo>
                <a:close/>
              </a:path>
            </a:pathLst>
          </a:custGeom>
          <a:solidFill>
            <a:srgbClr val="40BAD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1781143740"/>
              </p:ext>
            </p:extLst>
          </p:nvPr>
        </p:nvGraphicFramePr>
        <p:xfrm>
          <a:off x="-13449" y="2132856"/>
          <a:ext cx="4009385" cy="267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 userDrawn="1"/>
        </p:nvSpPr>
        <p:spPr>
          <a:xfrm>
            <a:off x="611560" y="2049457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1560" y="2782282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11560" y="3511738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1560" y="4233481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29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5" b="-7329"/>
          <a:stretch/>
        </p:blipFill>
        <p:spPr>
          <a:xfrm>
            <a:off x="0" y="1495879"/>
            <a:ext cx="9240957" cy="4869160"/>
          </a:xfrm>
          <a:prstGeom prst="rect">
            <a:avLst/>
          </a:prstGeom>
        </p:spPr>
      </p:pic>
      <p:sp>
        <p:nvSpPr>
          <p:cNvPr id="7" name="Snip Single Corner Rectangle 5"/>
          <p:cNvSpPr/>
          <p:nvPr userDrawn="1"/>
        </p:nvSpPr>
        <p:spPr>
          <a:xfrm flipH="1">
            <a:off x="1773378" y="2636912"/>
            <a:ext cx="7467579" cy="217755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  <a:gd name="connsiteX0" fmla="*/ 0 w 10932225"/>
              <a:gd name="connsiteY0" fmla="*/ 43250 h 5528773"/>
              <a:gd name="connsiteX1" fmla="*/ 8945207 w 10932225"/>
              <a:gd name="connsiteY1" fmla="*/ 0 h 5528773"/>
              <a:gd name="connsiteX2" fmla="*/ 10932225 w 10932225"/>
              <a:gd name="connsiteY2" fmla="*/ 5528773 h 5528773"/>
              <a:gd name="connsiteX3" fmla="*/ 10864992 w 10932225"/>
              <a:gd name="connsiteY3" fmla="*/ 5488052 h 5528773"/>
              <a:gd name="connsiteX4" fmla="*/ 0 w 10932225"/>
              <a:gd name="connsiteY4" fmla="*/ 5475862 h 5528773"/>
              <a:gd name="connsiteX5" fmla="*/ 0 w 10932225"/>
              <a:gd name="connsiteY5" fmla="*/ 43250 h 55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528773">
                <a:moveTo>
                  <a:pt x="0" y="43250"/>
                </a:moveTo>
                <a:lnTo>
                  <a:pt x="8945207" y="0"/>
                </a:lnTo>
                <a:lnTo>
                  <a:pt x="10932225" y="5528773"/>
                </a:lnTo>
                <a:lnTo>
                  <a:pt x="10864992" y="5488052"/>
                </a:lnTo>
                <a:lnTo>
                  <a:pt x="0" y="5475862"/>
                </a:lnTo>
                <a:lnTo>
                  <a:pt x="0" y="43250"/>
                </a:lnTo>
                <a:close/>
              </a:path>
            </a:pathLst>
          </a:custGeom>
          <a:solidFill>
            <a:srgbClr val="40BAD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 userDrawn="1"/>
        </p:nvSpPr>
        <p:spPr>
          <a:xfrm>
            <a:off x="1564060" y="2803199"/>
            <a:ext cx="1580116" cy="1525102"/>
          </a:xfrm>
          <a:prstGeom prst="donut">
            <a:avLst>
              <a:gd name="adj" fmla="val 9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78580" y="2803199"/>
            <a:ext cx="751076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88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319237" y="3206720"/>
            <a:ext cx="31427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 1</a:t>
            </a:r>
          </a:p>
        </p:txBody>
      </p:sp>
    </p:spTree>
    <p:extLst>
      <p:ext uri="{BB962C8B-B14F-4D97-AF65-F5344CB8AC3E}">
        <p14:creationId xmlns:p14="http://schemas.microsoft.com/office/powerpoint/2010/main" val="64242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911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4" name="Teardrop 13"/>
          <p:cNvSpPr/>
          <p:nvPr userDrawn="1"/>
        </p:nvSpPr>
        <p:spPr>
          <a:xfrm rot="8114620">
            <a:off x="8226133" y="191062"/>
            <a:ext cx="913656" cy="900929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316575"/>
            <a:ext cx="469671" cy="68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" y="6356350"/>
            <a:ext cx="914400" cy="360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val 12"/>
          <p:cNvSpPr/>
          <p:nvPr userDrawn="1"/>
        </p:nvSpPr>
        <p:spPr>
          <a:xfrm>
            <a:off x="827584" y="236585"/>
            <a:ext cx="921746" cy="960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1418"/>
            <a:ext cx="833326" cy="83332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05" y="260648"/>
            <a:ext cx="714871" cy="117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17"/>
            <a:ext cx="840675" cy="11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EIRSAT-1 ADCS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Daire</a:t>
            </a:r>
            <a:r>
              <a:rPr lang="en-US" dirty="0"/>
              <a:t> Sherwin, Joseph Thompson, Victorio </a:t>
            </a:r>
            <a:r>
              <a:rPr lang="en-US" dirty="0" err="1"/>
              <a:t>Ubeda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55825" y="5239326"/>
            <a:ext cx="4679950" cy="36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01/09/2017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540024" y="6381328"/>
            <a:ext cx="6156176" cy="595212"/>
          </a:xfrm>
        </p:spPr>
        <p:txBody>
          <a:bodyPr/>
          <a:lstStyle/>
          <a:p>
            <a:r>
              <a:rPr lang="en-IE" i="0" dirty="0">
                <a:solidFill>
                  <a:schemeClr val="tx1"/>
                </a:solidFill>
              </a:rPr>
              <a:t>The EIRSAT-1 project is carried out with the support of the Education Office of the European Space Agency, under the educational Fly your Satellite! Programme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79BC-B4DF-4E0E-8FE7-A006B92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2566-26CA-4541-906C-11D321B6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Clyde Space Board</a:t>
            </a:r>
          </a:p>
          <a:p>
            <a:pPr lvl="1"/>
            <a:r>
              <a:rPr lang="en-GB" dirty="0"/>
              <a:t>Magnetometer</a:t>
            </a:r>
          </a:p>
          <a:p>
            <a:pPr lvl="1"/>
            <a:r>
              <a:rPr lang="en-GB" dirty="0"/>
              <a:t>IMU</a:t>
            </a:r>
          </a:p>
          <a:p>
            <a:pPr lvl="1"/>
            <a:r>
              <a:rPr lang="en-GB" dirty="0"/>
              <a:t>GPS</a:t>
            </a:r>
          </a:p>
          <a:p>
            <a:pPr lvl="1"/>
            <a:r>
              <a:rPr lang="en-GB" dirty="0"/>
              <a:t>Coarse Sun Sensor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0E23F-CC72-4EF8-A0CA-E171315B5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1E4C-68ED-457F-84C5-545C6FFAE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E75022-70D4-4D26-A1C2-05C4EE0FF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54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4A85-A5FB-4AFE-897B-EA5C59BD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4627-AD23-4DB9-9656-D171FDBB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</a:t>
            </a:r>
          </a:p>
          <a:p>
            <a:pPr lvl="1"/>
            <a:r>
              <a:rPr lang="en-GB" dirty="0"/>
              <a:t>[…]</a:t>
            </a:r>
          </a:p>
          <a:p>
            <a:r>
              <a:rPr lang="en-GB" dirty="0"/>
              <a:t>Noise</a:t>
            </a:r>
          </a:p>
          <a:p>
            <a:pPr lvl="1"/>
            <a:r>
              <a:rPr lang="en-GB" dirty="0"/>
              <a:t>[…]</a:t>
            </a:r>
          </a:p>
          <a:p>
            <a:r>
              <a:rPr lang="en-GB" dirty="0"/>
              <a:t>State Estimation (?). Extended / </a:t>
            </a:r>
            <a:r>
              <a:rPr lang="en-GB" dirty="0" err="1"/>
              <a:t>Unscendent</a:t>
            </a:r>
            <a:r>
              <a:rPr lang="en-GB" dirty="0"/>
              <a:t> Kalman Filters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A6746-6892-4CA8-A973-D80CA8AAB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A6483-C61C-4C36-9229-84FE0711C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A1E0BC-3696-4576-9664-A5E1861B57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99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B8A-D752-4D9C-B6D6-9573B55C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5786-62BC-4358-863F-29ABCC69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GB" dirty="0"/>
              <a:t>Aerodynamic drag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Gravity gradient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Solar radiation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Internal magnetic Dipole</a:t>
            </a:r>
          </a:p>
          <a:p>
            <a:pPr marL="685800"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CCB4C-094A-4B1E-ADB3-D765CF283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9F9E3-5942-4EEB-BCCF-9A8C3175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9B96EA-3F84-4FD1-8FD4-CA36A7DBCE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8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0E2-36FF-48FA-856D-F30F70D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3EEE-E8CD-49BE-939B-63EF455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Runge </a:t>
            </a:r>
            <a:r>
              <a:rPr lang="en-GB" dirty="0" err="1"/>
              <a:t>Kutta</a:t>
            </a:r>
            <a:r>
              <a:rPr lang="en-GB" dirty="0"/>
              <a:t> 4 / 6</a:t>
            </a:r>
          </a:p>
          <a:p>
            <a:endParaRPr lang="en-GB" dirty="0"/>
          </a:p>
          <a:p>
            <a:r>
              <a:rPr lang="en-GB" dirty="0"/>
              <a:t>Variable step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Handled automatically by Simulink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80645-B787-4604-B28D-CDCF4790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EDF8D-ED42-49F9-9486-0C045C3F9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65ABF-5ECF-4138-BF28-CD8A7AFF3D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5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AD6E-60A8-4F52-AC4C-B5298791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C07D-C510-4685-9D39-F9482021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Standardized Frame transformations</a:t>
            </a:r>
          </a:p>
          <a:p>
            <a:r>
              <a:rPr lang="en-GB" dirty="0"/>
              <a:t>Full documentation</a:t>
            </a:r>
          </a:p>
          <a:p>
            <a:r>
              <a:rPr lang="en-GB" dirty="0"/>
              <a:t>Third – Body Forces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785F2-B91F-4368-A7B1-A9DB010B3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9A62A-FBD7-4EF0-B336-F014DBD4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88EF6A-2547-4FFE-95DB-6DBCC1BA45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4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DEC0-E7CB-4D0C-BD40-76E4B675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5C8B-57FD-4BD8-B0E0-B772FC61E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Set of C libraries, incorporating multiple standard packages, to carry out simulation, Python scripts for plotting and data analysis.</a:t>
            </a:r>
          </a:p>
          <a:p>
            <a:endParaRPr lang="en-IE" dirty="0"/>
          </a:p>
          <a:p>
            <a:r>
              <a:rPr lang="en-IE" dirty="0"/>
              <a:t>Features require a version of C no older than C99.</a:t>
            </a:r>
          </a:p>
          <a:p>
            <a:endParaRPr lang="en-IE" dirty="0"/>
          </a:p>
          <a:p>
            <a:r>
              <a:rPr lang="en-IE" dirty="0"/>
              <a:t>Developed on Windows using MinGW environment.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Intended to be compatible with different OS’s </a:t>
            </a:r>
          </a:p>
          <a:p>
            <a:pPr lvl="1"/>
            <a:r>
              <a:rPr lang="en-IE" dirty="0"/>
              <a:t>No use of multi-threading</a:t>
            </a:r>
          </a:p>
          <a:p>
            <a:pPr lvl="1"/>
            <a:r>
              <a:rPr lang="en-IE" dirty="0"/>
              <a:t>Shouldn’t require changes to path/environment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7FAE-DBB2-4A64-8413-9C53C2F9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2D714-4719-47A6-AC40-1CA13B3B5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F1DDE5-05C7-43DC-8587-19C044BF02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6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1240-E58D-4C05-918A-DF2733EE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71EE-20A0-4FCA-841E-83C1F79B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Second-order Ordinary Differential Equation solver</a:t>
            </a:r>
          </a:p>
          <a:p>
            <a:pPr lvl="1"/>
            <a:r>
              <a:rPr lang="en-IE" dirty="0"/>
              <a:t>Runge-</a:t>
            </a:r>
            <a:r>
              <a:rPr lang="en-IE" dirty="0" err="1"/>
              <a:t>Kutta</a:t>
            </a:r>
            <a:r>
              <a:rPr lang="en-IE" dirty="0"/>
              <a:t> 6 for higher accuracy</a:t>
            </a:r>
          </a:p>
          <a:p>
            <a:pPr lvl="1"/>
            <a:r>
              <a:rPr lang="en-IE" dirty="0"/>
              <a:t>Runge-</a:t>
            </a:r>
            <a:r>
              <a:rPr lang="en-IE" dirty="0" err="1"/>
              <a:t>Kutta</a:t>
            </a:r>
            <a:r>
              <a:rPr lang="en-IE" dirty="0"/>
              <a:t> 4 available for more rapid testing</a:t>
            </a:r>
          </a:p>
          <a:p>
            <a:pPr lvl="1"/>
            <a:r>
              <a:rPr lang="en-IE" dirty="0"/>
              <a:t>Fixed time-step of 30s</a:t>
            </a:r>
          </a:p>
          <a:p>
            <a:pPr lvl="1"/>
            <a:endParaRPr lang="en-IE" dirty="0"/>
          </a:p>
          <a:p>
            <a:r>
              <a:rPr lang="en-IE" dirty="0"/>
              <a:t>Force model consists of</a:t>
            </a:r>
          </a:p>
          <a:p>
            <a:pPr lvl="1"/>
            <a:r>
              <a:rPr lang="en-IE" dirty="0"/>
              <a:t>Earth’s point mass gravitational field</a:t>
            </a:r>
          </a:p>
          <a:p>
            <a:pPr lvl="1"/>
            <a:r>
              <a:rPr lang="en-IE" dirty="0"/>
              <a:t>Spherical harmonic corrections (EGM08 model)</a:t>
            </a:r>
          </a:p>
          <a:p>
            <a:pPr lvl="1"/>
            <a:r>
              <a:rPr lang="en-IE" dirty="0"/>
              <a:t>Drag force (NRLMSISE-00 model)</a:t>
            </a:r>
          </a:p>
          <a:p>
            <a:pPr lvl="1"/>
            <a:r>
              <a:rPr lang="en-IE" dirty="0"/>
              <a:t>Sun, Moon third-body perturbations</a:t>
            </a:r>
          </a:p>
          <a:p>
            <a:pPr lvl="1"/>
            <a:r>
              <a:rPr lang="en-IE" dirty="0"/>
              <a:t>Solar Radiation Pressure</a:t>
            </a:r>
          </a:p>
          <a:p>
            <a:pPr lvl="1"/>
            <a:endParaRPr lang="en-IE" dirty="0"/>
          </a:p>
          <a:p>
            <a:r>
              <a:rPr lang="en-IE" dirty="0"/>
              <a:t>Satellite rotation modelled using quaternions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C3BA9-BCD1-4F0C-953C-5ECDE9480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D188D-F136-4327-AA82-319779E71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BB54A5-3FC0-4D51-854E-1B1CB6EB78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1458B-A7C6-4310-BF74-974E4781C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95" y="2556669"/>
            <a:ext cx="2375545" cy="23207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5424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5D20-771B-4002-A8BB-AF68A225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7C51-38FB-4C45-AA10-1D8B56C6F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Multiple custom structs</a:t>
            </a:r>
          </a:p>
          <a:p>
            <a:pPr lvl="1"/>
            <a:r>
              <a:rPr lang="en-IE" dirty="0"/>
              <a:t>Cartesian state vector</a:t>
            </a:r>
          </a:p>
          <a:p>
            <a:pPr lvl="1"/>
            <a:r>
              <a:rPr lang="en-IE" dirty="0"/>
              <a:t>Reference frame (Satellite-</a:t>
            </a:r>
            <a:r>
              <a:rPr lang="en-IE" dirty="0" err="1"/>
              <a:t>centered</a:t>
            </a:r>
            <a:r>
              <a:rPr lang="en-IE" dirty="0"/>
              <a:t> frame)</a:t>
            </a:r>
          </a:p>
          <a:p>
            <a:pPr lvl="1"/>
            <a:r>
              <a:rPr lang="en-IE" dirty="0"/>
              <a:t>Space-weather entry</a:t>
            </a:r>
          </a:p>
          <a:p>
            <a:pPr lvl="1"/>
            <a:r>
              <a:rPr lang="en-IE" dirty="0"/>
              <a:t>Satellite</a:t>
            </a:r>
          </a:p>
          <a:p>
            <a:endParaRPr lang="en-IE" dirty="0"/>
          </a:p>
          <a:p>
            <a:r>
              <a:rPr lang="en-IE" dirty="0"/>
              <a:t>Most  ephemerides, frame transformations, coordinate conversions, etc. handled by the NAIF SPICE Toolkit</a:t>
            </a:r>
          </a:p>
          <a:p>
            <a:pPr lvl="1"/>
            <a:r>
              <a:rPr lang="en-IE" dirty="0"/>
              <a:t>Positions of other bodies in the Solar System</a:t>
            </a:r>
          </a:p>
          <a:p>
            <a:pPr lvl="1"/>
            <a:r>
              <a:rPr lang="en-IE" dirty="0"/>
              <a:t>Inertial (J2000), body-fixed (ITRF93) frame conversions</a:t>
            </a:r>
          </a:p>
          <a:p>
            <a:pPr lvl="1"/>
            <a:r>
              <a:rPr lang="en-IE" dirty="0"/>
              <a:t>Geodetic coordinates (latitude, longitude)</a:t>
            </a:r>
          </a:p>
          <a:p>
            <a:pPr lvl="1"/>
            <a:r>
              <a:rPr lang="en-IE" dirty="0"/>
              <a:t>Orbital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3FAE4-919F-4579-80B5-C46288684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4792E-1B9A-4E2A-B670-20D92EFAC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7FDCE4-6FF4-4801-82FA-FC7B56B175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9271-96F8-41C7-881A-914D3B7B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</p:spPr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897-7E05-46A9-B30C-0208C9E7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/ Simulink</a:t>
            </a:r>
          </a:p>
          <a:p>
            <a:pPr lvl="1"/>
            <a:r>
              <a:rPr lang="en-GB" dirty="0"/>
              <a:t>Highly standardized in control engineering</a:t>
            </a:r>
          </a:p>
          <a:p>
            <a:pPr lvl="1"/>
            <a:r>
              <a:rPr lang="en-GB" dirty="0"/>
              <a:t>MATLAB integrates well with other simulation software</a:t>
            </a:r>
          </a:p>
          <a:p>
            <a:pPr lvl="1"/>
            <a:r>
              <a:rPr lang="en-GB" dirty="0"/>
              <a:t>Can generate C / C++ code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Level-2 S functions</a:t>
            </a:r>
          </a:p>
          <a:p>
            <a:pPr lvl="1"/>
            <a:r>
              <a:rPr lang="en-GB" dirty="0"/>
              <a:t>Allow the integration of custom </a:t>
            </a:r>
            <a:r>
              <a:rPr lang="en-GB" dirty="0" err="1"/>
              <a:t>Matlab</a:t>
            </a:r>
            <a:r>
              <a:rPr lang="en-GB" dirty="0"/>
              <a:t> code into Simulink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A8F6-2A74-4AB9-8EB7-4D62BFA1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7BD6C-D01F-41ED-85BE-FDFFB87E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9DAB2-A1CD-4B25-A906-132410760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7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7A88-3092-4A2D-AC2A-F759E1A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3675-A3CC-4A6C-A053-23989E84F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Built on code with very different focus</a:t>
            </a:r>
          </a:p>
          <a:p>
            <a:pPr lvl="1"/>
            <a:r>
              <a:rPr lang="en-IE" dirty="0"/>
              <a:t>Has required multiple iterations, currently on </a:t>
            </a:r>
            <a:r>
              <a:rPr lang="en-IE" dirty="0" err="1"/>
              <a:t>OrbSim</a:t>
            </a:r>
            <a:r>
              <a:rPr lang="en-IE" dirty="0"/>
              <a:t> v3.</a:t>
            </a:r>
          </a:p>
          <a:p>
            <a:pPr lvl="1"/>
            <a:endParaRPr lang="en-IE" dirty="0"/>
          </a:p>
          <a:p>
            <a:r>
              <a:rPr lang="en-IE" dirty="0"/>
              <a:t>Limitations to standard tools, SPICE in particular</a:t>
            </a:r>
          </a:p>
          <a:p>
            <a:pPr lvl="1"/>
            <a:r>
              <a:rPr lang="en-IE" dirty="0"/>
              <a:t>Transformation of acceleration vector</a:t>
            </a:r>
          </a:p>
          <a:p>
            <a:pPr lvl="2"/>
            <a:r>
              <a:rPr lang="en-IE" dirty="0"/>
              <a:t>Trial-and-error solution found</a:t>
            </a:r>
          </a:p>
          <a:p>
            <a:pPr lvl="1"/>
            <a:r>
              <a:rPr lang="en-IE" dirty="0"/>
              <a:t>Older version of SPICE missing some useful features</a:t>
            </a:r>
          </a:p>
          <a:p>
            <a:pPr lvl="2"/>
            <a:r>
              <a:rPr lang="en-IE" dirty="0"/>
              <a:t>Will be corrected in the future when there’s time</a:t>
            </a:r>
          </a:p>
          <a:p>
            <a:pPr lvl="1"/>
            <a:r>
              <a:rPr lang="en-IE" dirty="0"/>
              <a:t>Orbital elements known to be unsuitable for high-accuracy work</a:t>
            </a:r>
          </a:p>
          <a:p>
            <a:pPr lvl="2"/>
            <a:r>
              <a:rPr lang="en-IE" dirty="0"/>
              <a:t>Primary calculations done using Cartesian state vector</a:t>
            </a:r>
          </a:p>
          <a:p>
            <a:endParaRPr lang="en-IE" dirty="0"/>
          </a:p>
          <a:p>
            <a:r>
              <a:rPr lang="en-IE" dirty="0"/>
              <a:t>Inefficiency still an issue</a:t>
            </a:r>
          </a:p>
          <a:p>
            <a:pPr lvl="1"/>
            <a:r>
              <a:rPr lang="en-IE" dirty="0"/>
              <a:t>To be corrected in the future</a:t>
            </a:r>
          </a:p>
          <a:p>
            <a:pPr marL="0" indent="0">
              <a:buNone/>
            </a:pPr>
            <a:endParaRPr lang="en-IE" dirty="0"/>
          </a:p>
          <a:p>
            <a:pPr lvl="2"/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397A-0317-4C36-939F-401295240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87AF3-884F-4000-BEFF-62D8B5D5A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2B2E1C-1A8E-4FDC-A2C4-2090EDB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36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D017-43DD-480E-B1D5-791671AA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2782-3413-4336-AC80-23FF4427C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De-orbit prediction (w/o rotation) </a:t>
            </a:r>
          </a:p>
          <a:p>
            <a:pPr marL="0" indent="0">
              <a:buNone/>
            </a:pPr>
            <a:r>
              <a:rPr lang="en-IE" dirty="0"/>
              <a:t>     within one day of ESA’s software</a:t>
            </a:r>
          </a:p>
          <a:p>
            <a:pPr marL="0" indent="0">
              <a:buNone/>
            </a:pPr>
            <a:r>
              <a:rPr lang="en-IE" dirty="0"/>
              <a:t>     (345 days).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Satellite rotation accounted for</a:t>
            </a:r>
          </a:p>
          <a:p>
            <a:pPr marL="0" indent="0">
              <a:buNone/>
            </a:pPr>
            <a:r>
              <a:rPr lang="en-IE" dirty="0"/>
              <a:t>     (zenith pointing for now) (280 days)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FDC98-122B-4678-9B7E-8B0CC7953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FFFD7-769C-412F-BBBF-285A1518C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7B032E-1656-4B22-AA9A-0FD74A6734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C4F52-7944-4A94-A910-5484A2C11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62" y="1291704"/>
            <a:ext cx="3144011" cy="2164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0822F-45FC-49BC-B838-C7C2F67C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" t="2381" r="6219" b="1721"/>
          <a:stretch/>
        </p:blipFill>
        <p:spPr>
          <a:xfrm>
            <a:off x="4957962" y="1168192"/>
            <a:ext cx="3528392" cy="2585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FE3BB-94C9-40E3-8527-3B2CC0E5EB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5491" r="5044"/>
          <a:stretch/>
        </p:blipFill>
        <p:spPr>
          <a:xfrm>
            <a:off x="4957962" y="3901611"/>
            <a:ext cx="3610744" cy="24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09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F544-49CD-4337-9EC5-3E6D31B6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0F3F-30E1-452A-87B7-ECBDC328B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Thermal Model generated</a:t>
            </a:r>
          </a:p>
          <a:p>
            <a:pPr lvl="1"/>
            <a:r>
              <a:rPr lang="en-IE" dirty="0"/>
              <a:t>Still some de-bugging required</a:t>
            </a:r>
          </a:p>
          <a:p>
            <a:pPr lvl="1"/>
            <a:r>
              <a:rPr lang="en-IE" dirty="0"/>
              <a:t>Minor issue with satellite </a:t>
            </a:r>
          </a:p>
          <a:p>
            <a:pPr marL="457200" lvl="1" indent="0">
              <a:buNone/>
            </a:pPr>
            <a:r>
              <a:rPr lang="en-IE" dirty="0"/>
              <a:t>    rotation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Power generation from solar panels</a:t>
            </a:r>
          </a:p>
          <a:p>
            <a:pPr lvl="1"/>
            <a:r>
              <a:rPr lang="en-IE" dirty="0"/>
              <a:t>Still some de-bugging required</a:t>
            </a:r>
          </a:p>
          <a:p>
            <a:pPr lvl="1"/>
            <a:r>
              <a:rPr lang="en-IE" dirty="0"/>
              <a:t>Accurate figures from solar panel</a:t>
            </a:r>
          </a:p>
          <a:p>
            <a:pPr marL="457200" lvl="1" indent="0">
              <a:buNone/>
            </a:pPr>
            <a:r>
              <a:rPr lang="en-IE" dirty="0"/>
              <a:t>    specs needed.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608E2-CBA8-47E1-9D10-54810D877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3447-E93D-4CD6-8699-570C0F29A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02D60A-4BB2-4FF5-BEBF-7A6318921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40871-A97E-46A8-8FAA-0D6C69AB04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26" y="1275168"/>
            <a:ext cx="3238389" cy="2428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92A22-D905-4FC6-B819-C6F4108AC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26" y="3808520"/>
            <a:ext cx="3238389" cy="2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7AB6-E604-4E4F-AB90-0F8E925A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OrbSim</a:t>
            </a:r>
            <a:r>
              <a:rPr lang="en-IE" dirty="0"/>
              <a:t>: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C292A-0A22-4303-8258-186C9A80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Ground track </a:t>
            </a:r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Orbital Elements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746A-1A62-4974-9675-B2CFDE02C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32BAA-6749-4559-A538-CFCBA4BCB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E6C409-853B-4EB0-B9A8-A6726D2A7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ABDB9-14FE-4E34-AE3D-7004C440A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18829" r="5577" b="17296"/>
          <a:stretch/>
        </p:blipFill>
        <p:spPr>
          <a:xfrm>
            <a:off x="2339752" y="1556792"/>
            <a:ext cx="4336262" cy="221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C9338-2546-4752-ACA0-1148615D1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53" y="4170543"/>
            <a:ext cx="2930616" cy="2197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12367-611F-4B67-ABF7-3F13B0FD5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92" y="4230061"/>
            <a:ext cx="2930616" cy="206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EFF4-1621-4A66-A567-C8AA954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915C-FFF7-45B9-8E21-4474ACF6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Last major features to be added</a:t>
            </a:r>
          </a:p>
          <a:p>
            <a:pPr lvl="1"/>
            <a:r>
              <a:rPr lang="en-IE" dirty="0"/>
              <a:t>Radiation dosage</a:t>
            </a:r>
          </a:p>
          <a:p>
            <a:pPr lvl="1"/>
            <a:r>
              <a:rPr lang="en-IE" dirty="0"/>
              <a:t>Best/worst case scenarios for drag force</a:t>
            </a:r>
          </a:p>
          <a:p>
            <a:pPr lvl="1"/>
            <a:r>
              <a:rPr lang="en-IE" dirty="0"/>
              <a:t>Make initial setup easier and more user friendly</a:t>
            </a:r>
          </a:p>
          <a:p>
            <a:pPr lvl="1"/>
            <a:endParaRPr lang="en-IE" dirty="0"/>
          </a:p>
          <a:p>
            <a:r>
              <a:rPr lang="en-IE" dirty="0"/>
              <a:t>Fully comment code</a:t>
            </a:r>
          </a:p>
          <a:p>
            <a:endParaRPr lang="en-IE" dirty="0"/>
          </a:p>
          <a:p>
            <a:r>
              <a:rPr lang="en-IE" dirty="0"/>
              <a:t>Collate python scripts into one Post-Processing.py</a:t>
            </a:r>
          </a:p>
          <a:p>
            <a:endParaRPr lang="en-IE" dirty="0"/>
          </a:p>
          <a:p>
            <a:r>
              <a:rPr lang="en-IE" dirty="0"/>
              <a:t>Options and setup files, which will allow the user to run code on different scenarios without recompilation</a:t>
            </a:r>
          </a:p>
          <a:p>
            <a:endParaRPr lang="en-IE" dirty="0"/>
          </a:p>
          <a:p>
            <a:r>
              <a:rPr lang="en-IE" dirty="0"/>
              <a:t>Upload to </a:t>
            </a:r>
            <a:r>
              <a:rPr lang="en-IE" dirty="0" err="1"/>
              <a:t>Github</a:t>
            </a:r>
            <a:endParaRPr lang="en-IE" dirty="0"/>
          </a:p>
          <a:p>
            <a:endParaRPr lang="en-IE" dirty="0"/>
          </a:p>
          <a:p>
            <a:r>
              <a:rPr lang="en-IE" dirty="0"/>
              <a:t>Continue to work on improving 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A5819-E8C8-4F9B-808A-D97760E61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7E471-0477-4C77-85E4-ABC30428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5B8F08-08CC-4217-ABA1-857BDDD919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11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7FFB-5211-4987-83EC-0A7F910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C492-2A7F-436D-A8BB-D84599710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Many extra features which would be nice to have</a:t>
            </a:r>
          </a:p>
          <a:p>
            <a:pPr lvl="1"/>
            <a:r>
              <a:rPr lang="en-IE" dirty="0"/>
              <a:t>Adaptive step-size functionality for ODE solver</a:t>
            </a:r>
          </a:p>
          <a:p>
            <a:pPr lvl="1"/>
            <a:r>
              <a:rPr lang="en-IE" dirty="0"/>
              <a:t>Communications with ground station</a:t>
            </a:r>
          </a:p>
          <a:p>
            <a:pPr lvl="1"/>
            <a:r>
              <a:rPr lang="en-IE" dirty="0"/>
              <a:t>Expansion to non-elliptical orbits (can solve for them, but orbital elements conversion not well-defined)</a:t>
            </a:r>
          </a:p>
          <a:p>
            <a:pPr lvl="1"/>
            <a:r>
              <a:rPr lang="en-IE" dirty="0"/>
              <a:t>Error Analysis</a:t>
            </a:r>
          </a:p>
          <a:p>
            <a:pPr lvl="1"/>
            <a:r>
              <a:rPr lang="en-IE" dirty="0"/>
              <a:t>Addition of magnetic field effects to force model</a:t>
            </a:r>
          </a:p>
          <a:p>
            <a:pPr lvl="1"/>
            <a:r>
              <a:rPr lang="en-IE" dirty="0"/>
              <a:t>Generalize orientation calculation(s)</a:t>
            </a:r>
          </a:p>
          <a:p>
            <a:pPr lvl="1"/>
            <a:r>
              <a:rPr lang="en-IE" dirty="0"/>
              <a:t>Addition of operations</a:t>
            </a:r>
          </a:p>
          <a:p>
            <a:pPr lvl="2"/>
            <a:r>
              <a:rPr lang="en-IE" dirty="0"/>
              <a:t> Commands which would be passed to satellite in reality (</a:t>
            </a:r>
            <a:r>
              <a:rPr lang="en-IE" dirty="0" err="1"/>
              <a:t>eg</a:t>
            </a:r>
            <a:r>
              <a:rPr lang="en-IE" dirty="0"/>
              <a:t>. deployment of additional solar panels, re-orientation, etc.)</a:t>
            </a:r>
          </a:p>
          <a:p>
            <a:pPr lvl="1"/>
            <a:r>
              <a:rPr lang="en-IE" dirty="0"/>
              <a:t>Generalization to larger-scale missions?</a:t>
            </a:r>
          </a:p>
          <a:p>
            <a:pPr lvl="2"/>
            <a:r>
              <a:rPr lang="en-IE" dirty="0"/>
              <a:t>Orbital manoeuvres, launchers, etc. </a:t>
            </a:r>
          </a:p>
          <a:p>
            <a:pPr lvl="1"/>
            <a:r>
              <a:rPr lang="en-IE" dirty="0"/>
              <a:t>GUI?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E22EE-081D-45ED-95CB-B3F66EEFF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ECB1A-E680-4FA3-9A25-7C2E5B39B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C71B56-A1E0-4688-9970-CD36F03BB7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0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D2A4-406B-4D6B-8FC8-8FEA631F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A151-E1FE-41D2-9140-BED90E0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MASTER/DRAMA</a:t>
            </a:r>
          </a:p>
          <a:p>
            <a:pPr lvl="1"/>
            <a:r>
              <a:rPr lang="en-IE" dirty="0"/>
              <a:t>On-orbit collision risk assessment</a:t>
            </a:r>
          </a:p>
          <a:p>
            <a:pPr lvl="1"/>
            <a:r>
              <a:rPr lang="en-IE" dirty="0"/>
              <a:t>Re-entry risk assessment</a:t>
            </a:r>
          </a:p>
          <a:p>
            <a:pPr lvl="2"/>
            <a:r>
              <a:rPr lang="en-IE" dirty="0"/>
              <a:t>Will EIRSAT-1 burn up on re-entry?</a:t>
            </a:r>
          </a:p>
          <a:p>
            <a:pPr lvl="2"/>
            <a:r>
              <a:rPr lang="en-IE" dirty="0"/>
              <a:t>Does it pose a risk to human life?</a:t>
            </a:r>
          </a:p>
          <a:p>
            <a:pPr lvl="1"/>
            <a:r>
              <a:rPr lang="en-IE" dirty="0"/>
              <a:t>Accidental break-up risk</a:t>
            </a:r>
          </a:p>
          <a:p>
            <a:pPr lvl="1"/>
            <a:r>
              <a:rPr lang="en-IE" dirty="0"/>
              <a:t>Sanity check for results of </a:t>
            </a:r>
            <a:r>
              <a:rPr lang="en-IE" dirty="0" err="1"/>
              <a:t>OrbSim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1895-208D-4766-AB86-FAD19AF0A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8AAA-0001-4737-AED9-AC113F0F3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C6FFF-ACCC-466E-B303-97931218E3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3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0765-307C-46EC-9C57-B6A17655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9688-1FB9-4398-90B2-60B57747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E" sz="6600" dirty="0"/>
          </a:p>
          <a:p>
            <a:pPr marL="0" indent="0" algn="ctr">
              <a:buNone/>
            </a:pPr>
            <a:r>
              <a:rPr lang="en-IE" sz="6600" dirty="0"/>
              <a:t>Thank you</a:t>
            </a:r>
          </a:p>
          <a:p>
            <a:pPr marL="0" indent="0" algn="ctr">
              <a:buNone/>
            </a:pPr>
            <a:r>
              <a:rPr lang="en-IE" sz="6600" dirty="0"/>
              <a:t>Any 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03E4C-B010-4008-A1FD-F4E793368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D09F-818D-4C75-AAAE-D4ABF7AD0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394A16-A3A0-4673-839A-BB24974080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377" y="35982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DA3CB7-2DAC-4DC6-A0F4-90A6251BC750}"/>
              </a:ext>
            </a:extLst>
          </p:cNvPr>
          <p:cNvSpPr/>
          <p:nvPr/>
        </p:nvSpPr>
        <p:spPr>
          <a:xfrm>
            <a:off x="2545857" y="1207440"/>
            <a:ext cx="3312367" cy="14083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CB3F43-674D-40F9-AB21-34DBA36CACA7}"/>
              </a:ext>
            </a:extLst>
          </p:cNvPr>
          <p:cNvSpPr/>
          <p:nvPr/>
        </p:nvSpPr>
        <p:spPr>
          <a:xfrm>
            <a:off x="1246353" y="2824620"/>
            <a:ext cx="2794785" cy="13294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A1573E-1B43-4133-8C7E-9F8C8C56932A}"/>
              </a:ext>
            </a:extLst>
          </p:cNvPr>
          <p:cNvSpPr/>
          <p:nvPr/>
        </p:nvSpPr>
        <p:spPr>
          <a:xfrm>
            <a:off x="7320156" y="4453871"/>
            <a:ext cx="1313510" cy="13371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48323-9DA6-4E11-BB58-B4ECDFC3E1B7}"/>
              </a:ext>
            </a:extLst>
          </p:cNvPr>
          <p:cNvSpPr txBox="1"/>
          <p:nvPr/>
        </p:nvSpPr>
        <p:spPr>
          <a:xfrm>
            <a:off x="1458198" y="3027682"/>
            <a:ext cx="237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Orbital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Rotational 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45243-DA86-494C-87AD-EC8A4D374CB9}"/>
              </a:ext>
            </a:extLst>
          </p:cNvPr>
          <p:cNvSpPr txBox="1"/>
          <p:nvPr/>
        </p:nvSpPr>
        <p:spPr>
          <a:xfrm>
            <a:off x="2346868" y="1179545"/>
            <a:ext cx="357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Disturbances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Aerodynamic drag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Gravity gradient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Solar radiation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Internal magnetic Dipole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8B5299-24C5-4DED-BF5B-641F3A958D4C}"/>
              </a:ext>
            </a:extLst>
          </p:cNvPr>
          <p:cNvSpPr/>
          <p:nvPr/>
        </p:nvSpPr>
        <p:spPr>
          <a:xfrm>
            <a:off x="4206335" y="2820745"/>
            <a:ext cx="3201902" cy="13294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891F3F-75C7-48A6-A56D-A5A7A12E6A1B}"/>
              </a:ext>
            </a:extLst>
          </p:cNvPr>
          <p:cNvSpPr txBox="1"/>
          <p:nvPr/>
        </p:nvSpPr>
        <p:spPr>
          <a:xfrm>
            <a:off x="4202041" y="3026614"/>
            <a:ext cx="3201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Environment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Magnetic Field</a:t>
            </a:r>
          </a:p>
          <a:p>
            <a:pPr lvl="1" algn="ctr"/>
            <a:r>
              <a:rPr lang="en-GB" dirty="0"/>
              <a:t>(IGRF. Spherical harmonics)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133A2-5F91-498A-AD15-B2BC28D26654}"/>
              </a:ext>
            </a:extLst>
          </p:cNvPr>
          <p:cNvSpPr txBox="1"/>
          <p:nvPr/>
        </p:nvSpPr>
        <p:spPr>
          <a:xfrm>
            <a:off x="7435613" y="4651146"/>
            <a:ext cx="103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[…]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BDA686-78C0-4C11-9116-E5B64FCA56D8}"/>
              </a:ext>
            </a:extLst>
          </p:cNvPr>
          <p:cNvSpPr/>
          <p:nvPr/>
        </p:nvSpPr>
        <p:spPr>
          <a:xfrm>
            <a:off x="4727945" y="4471110"/>
            <a:ext cx="2397823" cy="1310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09E517-EF62-4AC4-9E5F-11CC26982DCB}"/>
              </a:ext>
            </a:extLst>
          </p:cNvPr>
          <p:cNvSpPr txBox="1"/>
          <p:nvPr/>
        </p:nvSpPr>
        <p:spPr>
          <a:xfrm>
            <a:off x="4867315" y="4503779"/>
            <a:ext cx="2326601" cy="122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Detumbling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Zenith pointing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Sun pointing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03B49C-0C58-41BA-A3B9-5BE4021B527F}"/>
              </a:ext>
            </a:extLst>
          </p:cNvPr>
          <p:cNvSpPr/>
          <p:nvPr/>
        </p:nvSpPr>
        <p:spPr>
          <a:xfrm>
            <a:off x="3362056" y="4471110"/>
            <a:ext cx="1171501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131D8F-3492-4F86-AB0E-3E81A9FF2132}"/>
              </a:ext>
            </a:extLst>
          </p:cNvPr>
          <p:cNvSpPr txBox="1"/>
          <p:nvPr/>
        </p:nvSpPr>
        <p:spPr>
          <a:xfrm>
            <a:off x="3398934" y="4931707"/>
            <a:ext cx="1445310" cy="37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Reference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8627743-74D5-47ED-87B8-532D5EE96C16}"/>
              </a:ext>
            </a:extLst>
          </p:cNvPr>
          <p:cNvSpPr/>
          <p:nvPr/>
        </p:nvSpPr>
        <p:spPr>
          <a:xfrm>
            <a:off x="1809469" y="4474708"/>
            <a:ext cx="1358199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2D11B-F6D8-426F-AC5A-A9D02FC92FDA}"/>
              </a:ext>
            </a:extLst>
          </p:cNvPr>
          <p:cNvSpPr txBox="1"/>
          <p:nvPr/>
        </p:nvSpPr>
        <p:spPr>
          <a:xfrm>
            <a:off x="1933281" y="4512647"/>
            <a:ext cx="138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WBC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DD530-C681-4C70-867C-A695803EB7DB}"/>
              </a:ext>
            </a:extLst>
          </p:cNvPr>
          <p:cNvSpPr/>
          <p:nvPr/>
        </p:nvSpPr>
        <p:spPr>
          <a:xfrm>
            <a:off x="443580" y="4471110"/>
            <a:ext cx="1171501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F1D708-EAAE-48A6-A1CF-3EE1A4BE2615}"/>
              </a:ext>
            </a:extLst>
          </p:cNvPr>
          <p:cNvSpPr txBox="1"/>
          <p:nvPr/>
        </p:nvSpPr>
        <p:spPr>
          <a:xfrm>
            <a:off x="512350" y="4947525"/>
            <a:ext cx="1445310" cy="37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Actuator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BCFBBD-CEE0-4AA9-9DE6-FB55177B2958}"/>
              </a:ext>
            </a:extLst>
          </p:cNvPr>
          <p:cNvSpPr/>
          <p:nvPr/>
        </p:nvSpPr>
        <p:spPr>
          <a:xfrm>
            <a:off x="37786" y="3244469"/>
            <a:ext cx="474730" cy="4897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29AADE-83B2-4BAB-9CB2-8C5ABDDA1981}"/>
              </a:ext>
            </a:extLst>
          </p:cNvPr>
          <p:cNvCxnSpPr>
            <a:stCxn id="39" idx="6"/>
            <a:endCxn id="14" idx="1"/>
          </p:cNvCxnSpPr>
          <p:nvPr/>
        </p:nvCxnSpPr>
        <p:spPr>
          <a:xfrm>
            <a:off x="512516" y="3489347"/>
            <a:ext cx="733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C88312B-2BA9-4EA1-B488-D0690658FA58}"/>
              </a:ext>
            </a:extLst>
          </p:cNvPr>
          <p:cNvCxnSpPr>
            <a:cxnSpLocks/>
            <a:stCxn id="28" idx="3"/>
            <a:endCxn id="21" idx="3"/>
          </p:cNvCxnSpPr>
          <p:nvPr/>
        </p:nvCxnSpPr>
        <p:spPr>
          <a:xfrm>
            <a:off x="7403943" y="3488279"/>
            <a:ext cx="1229723" cy="1634191"/>
          </a:xfrm>
          <a:prstGeom prst="bentConnector3">
            <a:avLst>
              <a:gd name="adj1" fmla="val 1185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DBF44EF-C61B-4263-B6BF-83E85F951368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5858224" y="1911627"/>
            <a:ext cx="2962248" cy="1555444"/>
          </a:xfrm>
          <a:prstGeom prst="bentConnector3">
            <a:avLst>
              <a:gd name="adj1" fmla="val -19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BBD6781-A959-49FE-A672-5D79FB8F3965}"/>
              </a:ext>
            </a:extLst>
          </p:cNvPr>
          <p:cNvCxnSpPr>
            <a:cxnSpLocks/>
            <a:stCxn id="13" idx="1"/>
            <a:endCxn id="39" idx="0"/>
          </p:cNvCxnSpPr>
          <p:nvPr/>
        </p:nvCxnSpPr>
        <p:spPr>
          <a:xfrm rot="10800000" flipV="1">
            <a:off x="275151" y="1911627"/>
            <a:ext cx="2270706" cy="133284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351532B-0E29-40CD-8A2B-0540A8E6A62A}"/>
              </a:ext>
            </a:extLst>
          </p:cNvPr>
          <p:cNvCxnSpPr>
            <a:cxnSpLocks/>
            <a:stCxn id="37" idx="1"/>
            <a:endCxn id="39" idx="4"/>
          </p:cNvCxnSpPr>
          <p:nvPr/>
        </p:nvCxnSpPr>
        <p:spPr>
          <a:xfrm rot="10800000">
            <a:off x="275152" y="3734226"/>
            <a:ext cx="168429" cy="138824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544F31C-F913-45AF-9616-BA1212432E45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 flipV="1">
            <a:off x="4041138" y="3488279"/>
            <a:ext cx="160903" cy="1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C4B190F-79C5-49CD-8C1E-9D93CD5BE7D3}"/>
              </a:ext>
            </a:extLst>
          </p:cNvPr>
          <p:cNvCxnSpPr>
            <a:stCxn id="21" idx="1"/>
            <a:endCxn id="30" idx="3"/>
          </p:cNvCxnSpPr>
          <p:nvPr/>
        </p:nvCxnSpPr>
        <p:spPr>
          <a:xfrm flipH="1">
            <a:off x="7125768" y="5122470"/>
            <a:ext cx="194388" cy="3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E0A4FF7-9563-49E9-AF2A-31A57DF3AF4B}"/>
              </a:ext>
            </a:extLst>
          </p:cNvPr>
          <p:cNvCxnSpPr>
            <a:stCxn id="30" idx="1"/>
            <a:endCxn id="33" idx="3"/>
          </p:cNvCxnSpPr>
          <p:nvPr/>
        </p:nvCxnSpPr>
        <p:spPr>
          <a:xfrm flipH="1" flipV="1">
            <a:off x="4533557" y="5122470"/>
            <a:ext cx="194388" cy="3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B5F7A39-F0C2-453D-A901-0AAFA1AC671D}"/>
              </a:ext>
            </a:extLst>
          </p:cNvPr>
          <p:cNvCxnSpPr>
            <a:stCxn id="33" idx="1"/>
            <a:endCxn id="35" idx="3"/>
          </p:cNvCxnSpPr>
          <p:nvPr/>
        </p:nvCxnSpPr>
        <p:spPr>
          <a:xfrm flipH="1">
            <a:off x="3167668" y="5122470"/>
            <a:ext cx="194388" cy="3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23EF29A-969D-49F8-9B2B-582B6E972DFA}"/>
              </a:ext>
            </a:extLst>
          </p:cNvPr>
          <p:cNvCxnSpPr>
            <a:stCxn id="35" idx="1"/>
            <a:endCxn id="37" idx="3"/>
          </p:cNvCxnSpPr>
          <p:nvPr/>
        </p:nvCxnSpPr>
        <p:spPr>
          <a:xfrm flipH="1" flipV="1">
            <a:off x="1615081" y="5122470"/>
            <a:ext cx="194388" cy="3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DCDBAA5-AAAA-4279-8CC1-53382A612873}"/>
              </a:ext>
            </a:extLst>
          </p:cNvPr>
          <p:cNvSpPr txBox="1"/>
          <p:nvPr/>
        </p:nvSpPr>
        <p:spPr>
          <a:xfrm>
            <a:off x="284661" y="36217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2056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Rotational 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Rotational Dynamics and Kinematics</a:t>
            </a:r>
          </a:p>
          <a:p>
            <a:pPr lvl="1"/>
            <a:r>
              <a:rPr lang="en-GB" dirty="0"/>
              <a:t>Dynamics. </a:t>
            </a:r>
          </a:p>
          <a:p>
            <a:pPr lvl="2"/>
            <a:r>
              <a:rPr lang="en-GB" dirty="0"/>
              <a:t>Euler Equations</a:t>
            </a:r>
          </a:p>
          <a:p>
            <a:pPr lvl="1"/>
            <a:r>
              <a:rPr lang="en-GB" dirty="0"/>
              <a:t>Kinematics</a:t>
            </a:r>
          </a:p>
          <a:p>
            <a:pPr lvl="2"/>
            <a:r>
              <a:rPr lang="en-GB" dirty="0"/>
              <a:t>Quaternions </a:t>
            </a:r>
          </a:p>
          <a:p>
            <a:pPr lvl="3"/>
            <a:r>
              <a:rPr lang="en-GB" i="1" dirty="0"/>
              <a:t>Why quaternions? </a:t>
            </a:r>
          </a:p>
          <a:p>
            <a:pPr lvl="4"/>
            <a:r>
              <a:rPr lang="en-GB" dirty="0"/>
              <a:t>Euler angles / Roll – Pitch – Yaw may produce singularities when calculating Rotation Matrix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3C7AA-9A0B-4FE6-A59F-C4261DEA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12946" r="1485" b="22335"/>
          <a:stretch/>
        </p:blipFill>
        <p:spPr>
          <a:xfrm>
            <a:off x="3635895" y="1916832"/>
            <a:ext cx="2592289" cy="360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CBAB0-BE48-405A-B71C-CEEF32FD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56" y="3933056"/>
            <a:ext cx="2758087" cy="17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Orbital 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time Scale</a:t>
            </a:r>
          </a:p>
          <a:p>
            <a:r>
              <a:rPr lang="en-GB" dirty="0"/>
              <a:t>No need for precision in position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Assumed circular orbit</a:t>
            </a:r>
          </a:p>
          <a:p>
            <a:pPr lvl="1"/>
            <a:r>
              <a:rPr lang="en-GB" dirty="0"/>
              <a:t>	Constant orbit angular velocity</a:t>
            </a:r>
          </a:p>
          <a:p>
            <a:pPr lvl="1"/>
            <a:r>
              <a:rPr lang="en-GB" dirty="0"/>
              <a:t>	Specified Argument of Periapsis and True Anomaly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5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reference quaternions</a:t>
            </a:r>
          </a:p>
          <a:p>
            <a:pPr lvl="1"/>
            <a:r>
              <a:rPr lang="en-GB" dirty="0"/>
              <a:t>Zenith / Nadir Pointing</a:t>
            </a:r>
          </a:p>
          <a:p>
            <a:pPr lvl="1"/>
            <a:r>
              <a:rPr lang="en-GB" dirty="0"/>
              <a:t>Sun Pointing (Inertial reference frame)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718769-7AB5-4DD2-AC0F-84EC3986B60D}"/>
              </a:ext>
            </a:extLst>
          </p:cNvPr>
          <p:cNvSpPr/>
          <p:nvPr/>
        </p:nvSpPr>
        <p:spPr>
          <a:xfrm>
            <a:off x="1115616" y="2492896"/>
            <a:ext cx="7056784" cy="3672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FA82-6EEC-4AA5-93E0-99D1E7F43559}"/>
              </a:ext>
            </a:extLst>
          </p:cNvPr>
          <p:cNvSpPr txBox="1"/>
          <p:nvPr/>
        </p:nvSpPr>
        <p:spPr>
          <a:xfrm>
            <a:off x="2818539" y="4144434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Picture of reference frames %%</a:t>
            </a:r>
          </a:p>
        </p:txBody>
      </p:sp>
    </p:spTree>
    <p:extLst>
      <p:ext uri="{BB962C8B-B14F-4D97-AF65-F5344CB8AC3E}">
        <p14:creationId xmlns:p14="http://schemas.microsoft.com/office/powerpoint/2010/main" val="424739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60605F-7336-41B5-97DB-52A782D3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3538736" cy="1224136"/>
          </a:xfrm>
        </p:spPr>
        <p:txBody>
          <a:bodyPr/>
          <a:lstStyle/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</p:spTree>
    <p:extLst>
      <p:ext uri="{BB962C8B-B14F-4D97-AF65-F5344CB8AC3E}">
        <p14:creationId xmlns:p14="http://schemas.microsoft.com/office/powerpoint/2010/main" val="324050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23CD1A4-5809-4A0F-854D-47CD00F9F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13" y="1196975"/>
            <a:ext cx="6545774" cy="50403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A7C97C4-F334-4FD9-8368-AA73B784466C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353873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</p:spTree>
    <p:extLst>
      <p:ext uri="{BB962C8B-B14F-4D97-AF65-F5344CB8AC3E}">
        <p14:creationId xmlns:p14="http://schemas.microsoft.com/office/powerpoint/2010/main" val="133611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93D5-2FE4-4CD7-804C-F12B22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533A-49A0-4F0D-ABA7-0B84BCA0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Detumbling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Zenith / Nadir Pointing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Sun pointing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DDDF1-0C08-4DB2-8D30-FB74A96F2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11EC-1A40-44DA-BE03-4C4A886B7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0AF7F-2149-4E0D-BD84-6D0F7003A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27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488642"/>
      </p:ext>
    </p:extLst>
  </p:cSld>
  <p:clrMapOvr>
    <a:masterClrMapping/>
  </p:clrMapOvr>
</p:sld>
</file>

<file path=ppt/theme/theme1.xml><?xml version="1.0" encoding="utf-8"?>
<a:theme xmlns:a="http://schemas.openxmlformats.org/drawingml/2006/main" name="PPT_Template_DD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PPT_Template_DDF</Template>
  <TotalTime>1184</TotalTime>
  <Words>1155</Words>
  <Application>Microsoft Office PowerPoint</Application>
  <PresentationFormat>On-screen Show (4:3)</PresentationFormat>
  <Paragraphs>337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</vt:lpstr>
      <vt:lpstr>Calibri</vt:lpstr>
      <vt:lpstr>PPT_Template_DDF</vt:lpstr>
      <vt:lpstr>PowerPoint Presentation</vt:lpstr>
      <vt:lpstr>Software</vt:lpstr>
      <vt:lpstr>ADCS Model</vt:lpstr>
      <vt:lpstr>Rotational Dynamics </vt:lpstr>
      <vt:lpstr>Orbital Dynamics </vt:lpstr>
      <vt:lpstr>Reference</vt:lpstr>
      <vt:lpstr>Wave – Based Control</vt:lpstr>
      <vt:lpstr>Wave – Based Control</vt:lpstr>
      <vt:lpstr>Mode selection</vt:lpstr>
      <vt:lpstr>Sensors</vt:lpstr>
      <vt:lpstr>Sensors</vt:lpstr>
      <vt:lpstr>Disturbances</vt:lpstr>
      <vt:lpstr>Solver</vt:lpstr>
      <vt:lpstr>Limitations and Improvements</vt:lpstr>
      <vt:lpstr>Hardware. Clyde Space Board</vt:lpstr>
      <vt:lpstr>Hardware. Clyde Space Board</vt:lpstr>
      <vt:lpstr>OrbSim: Overview</vt:lpstr>
      <vt:lpstr>OrbSim: Overview</vt:lpstr>
      <vt:lpstr>OrbSim: Overview</vt:lpstr>
      <vt:lpstr>OrbSim: Issues</vt:lpstr>
      <vt:lpstr>OrbSim: Current State</vt:lpstr>
      <vt:lpstr>OrbSim: Current State</vt:lpstr>
      <vt:lpstr>OrbSim: Current State</vt:lpstr>
      <vt:lpstr>Going Forward</vt:lpstr>
      <vt:lpstr>Going Forward</vt:lpstr>
      <vt:lpstr>Going Forward</vt:lpstr>
      <vt:lpstr>PowerPoint Presentation</vt:lpstr>
    </vt:vector>
  </TitlesOfParts>
  <Company>University College Dublin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VICTORIO UBEDA SOSA</cp:lastModifiedBy>
  <cp:revision>84</cp:revision>
  <dcterms:created xsi:type="dcterms:W3CDTF">2017-07-19T15:29:06Z</dcterms:created>
  <dcterms:modified xsi:type="dcterms:W3CDTF">2017-08-27T20:24:29Z</dcterms:modified>
</cp:coreProperties>
</file>